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3" r:id="rId1"/>
  </p:sldMasterIdLst>
  <p:notesMasterIdLst>
    <p:notesMasterId r:id="rId22"/>
  </p:notesMasterIdLst>
  <p:sldIdLst>
    <p:sldId id="293" r:id="rId2"/>
    <p:sldId id="271" r:id="rId3"/>
    <p:sldId id="290" r:id="rId4"/>
    <p:sldId id="273" r:id="rId5"/>
    <p:sldId id="284" r:id="rId6"/>
    <p:sldId id="287" r:id="rId7"/>
    <p:sldId id="292" r:id="rId8"/>
    <p:sldId id="285" r:id="rId9"/>
    <p:sldId id="276" r:id="rId10"/>
    <p:sldId id="294" r:id="rId11"/>
    <p:sldId id="298" r:id="rId12"/>
    <p:sldId id="281" r:id="rId13"/>
    <p:sldId id="279" r:id="rId14"/>
    <p:sldId id="262" r:id="rId15"/>
    <p:sldId id="297" r:id="rId16"/>
    <p:sldId id="296" r:id="rId17"/>
    <p:sldId id="300" r:id="rId18"/>
    <p:sldId id="299" r:id="rId19"/>
    <p:sldId id="301" r:id="rId20"/>
    <p:sldId id="275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i" initials="c" lastIdx="1" clrIdx="0">
    <p:extLst>
      <p:ext uri="{19B8F6BF-5375-455C-9EA6-DF929625EA0E}">
        <p15:presenceInfo xmlns:p15="http://schemas.microsoft.com/office/powerpoint/2012/main" userId="6a25fed80cb8a0c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EEEE"/>
    <a:srgbClr val="5AC2E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EC82E-591B-45F6-880C-DD3635A8775E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4F6AA7-0030-4079-9769-525F437279C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1814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auf Symbol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6AA7-0030-4079-9769-525F437279CE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498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auf Symbol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6AA7-0030-4079-9769-525F437279C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3465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6AA7-0030-4079-9769-525F437279CE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7111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6AA7-0030-4079-9769-525F437279CE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23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Link auf Symbol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4F6AA7-0030-4079-9769-525F437279CE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403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8343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4084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383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9298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20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1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0401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405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8768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605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09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EDED"/>
            </a:gs>
            <a:gs pos="78000">
              <a:srgbClr val="EDEDED"/>
            </a:gs>
            <a:gs pos="100000">
              <a:srgbClr val="EDED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CD93E-637D-421E-8243-ADB5733925A7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7DE2D-9CD0-45BF-8F8C-824C8084A34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00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youtube.com/watch?v=MP6P-gR_O7o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LAD4EY_L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pa8QfL-Yd6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HLAD4EY_L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watch?v=ZGXVq9obUms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20A34-3C8F-4021-90F2-CA531FAB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2"/>
            <a:ext cx="9144000" cy="3385469"/>
          </a:xfrm>
        </p:spPr>
        <p:txBody>
          <a:bodyPr>
            <a:normAutofit/>
          </a:bodyPr>
          <a:lstStyle/>
          <a:p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 E R Z L I C H </a:t>
            </a:r>
            <a:b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 I L </a:t>
            </a:r>
            <a:r>
              <a:rPr lang="de-DE" sz="8000" b="1" spc="75" dirty="0" err="1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 O M </a:t>
            </a:r>
            <a:r>
              <a:rPr lang="de-DE" sz="8000" b="1" spc="75" dirty="0" err="1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N </a:t>
            </a:r>
            <a:endParaRPr lang="de-DE" sz="8000" b="1" dirty="0">
              <a:solidFill>
                <a:srgbClr val="5AC2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37651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80D97-5734-40ED-A76C-9D3FF4DF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5AC2EF"/>
                </a:solidFill>
                <a:latin typeface="+mn-lt"/>
              </a:rPr>
              <a:t>Inwieweit kann man Klimaschutz als Menschenrecht ansehen?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D2675DE7-9E04-4FFD-9C32-9DD0D1001C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Eure Meinung ist gefragt – Wie seht ihr das?</a:t>
            </a:r>
          </a:p>
        </p:txBody>
      </p:sp>
    </p:spTree>
    <p:extLst>
      <p:ext uri="{BB962C8B-B14F-4D97-AF65-F5344CB8AC3E}">
        <p14:creationId xmlns:p14="http://schemas.microsoft.com/office/powerpoint/2010/main" val="445645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604EF0-BF5C-4383-B025-452AADC0F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5AC2EF"/>
                </a:solidFill>
                <a:latin typeface="+mn-lt"/>
              </a:rPr>
              <a:t>ANDACHT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440081-8DB2-4F7A-A14C-7129D5A2E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4000" dirty="0"/>
              <a:t>Bumm </a:t>
            </a:r>
          </a:p>
          <a:p>
            <a:pPr marL="0" indent="0">
              <a:buNone/>
            </a:pPr>
            <a:r>
              <a:rPr lang="de-DE" sz="4000" dirty="0"/>
              <a:t>Ein Knall </a:t>
            </a:r>
          </a:p>
          <a:p>
            <a:pPr marL="0" indent="0">
              <a:buNone/>
            </a:pPr>
            <a:r>
              <a:rPr lang="de-DE" sz="4000" dirty="0"/>
              <a:t>So hats begonnen</a:t>
            </a:r>
          </a:p>
          <a:p>
            <a:pPr marL="0" indent="0">
              <a:buNone/>
            </a:pPr>
            <a:r>
              <a:rPr lang="de-DE" sz="4000" dirty="0"/>
              <a:t>Wir können´s so beenden </a:t>
            </a:r>
          </a:p>
          <a:p>
            <a:pPr marL="0" indent="0">
              <a:buNone/>
            </a:pPr>
            <a:endParaRPr lang="de-DE" sz="4000" dirty="0"/>
          </a:p>
          <a:p>
            <a:pPr marL="0" indent="0">
              <a:buNone/>
            </a:pPr>
            <a:r>
              <a:rPr lang="de-DE" sz="4000" dirty="0"/>
              <a:t>Leider.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0649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9A849E-6D35-4DF2-A4AE-FAA33F4BD7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9179"/>
            <a:ext cx="10515600" cy="559869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/>
              <a:t>Wenn ich deinen Himmel sehe, das Werk deiner Finger, den Mond und die Sterne, die du hingesetzt hast: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Was ist der Mensch, dass du seiner gedenkst, und des Menschen Kind, dass du dich seiner annimmst?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Du hast ihn wenig geringer gemacht als Gott, mit Ehre und Hoheit hast du ihn gekrönt.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Du hast ihn zum Herrscher gesetzt über die Werke deiner Hände, alles hast du ihm unter die Füße gelegt: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Schafe und Rinder, sie alle, dazu auch die Tiere des Feldes,</a:t>
            </a:r>
          </a:p>
          <a:p>
            <a:pPr marL="0" indent="0">
              <a:buNone/>
            </a:pPr>
            <a:r>
              <a:rPr lang="de-DE" dirty="0"/>
              <a:t>die Vögel des Himmels und die Fische im Meer, was da die Pfade der Meere durch-zieht.</a:t>
            </a:r>
          </a:p>
          <a:p>
            <a:pPr marL="0" indent="0">
              <a:buNone/>
            </a:pPr>
            <a:r>
              <a:rPr lang="de-DE" dirty="0"/>
              <a:t>HERR, unser Herr, wie herrlich ist dein Name in allen Landen.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4E28864-6A42-465A-A169-41CA876AD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1074" y="4749842"/>
            <a:ext cx="4096418" cy="2852737"/>
          </a:xfrm>
        </p:spPr>
        <p:txBody>
          <a:bodyPr/>
          <a:lstStyle/>
          <a:p>
            <a:r>
              <a:rPr lang="de-DE" dirty="0">
                <a:solidFill>
                  <a:srgbClr val="5AC2EF"/>
                </a:solidFill>
                <a:latin typeface="+mn-lt"/>
              </a:rPr>
              <a:t>Psalm 8, 3-10</a:t>
            </a:r>
          </a:p>
        </p:txBody>
      </p:sp>
    </p:spTree>
    <p:extLst>
      <p:ext uri="{BB962C8B-B14F-4D97-AF65-F5344CB8AC3E}">
        <p14:creationId xmlns:p14="http://schemas.microsoft.com/office/powerpoint/2010/main" val="32207515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6D869F-4F6D-4EF7-A019-63118BB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dirty="0">
                <a:solidFill>
                  <a:srgbClr val="5AC2EF"/>
                </a:solidFill>
                <a:latin typeface="+mn-lt"/>
              </a:rPr>
              <a:t>Und Action: </a:t>
            </a:r>
            <a:br>
              <a:rPr lang="de-DE" sz="4800" b="1" dirty="0">
                <a:solidFill>
                  <a:srgbClr val="5AC2EF"/>
                </a:solidFill>
                <a:latin typeface="+mn-lt"/>
              </a:rPr>
            </a:br>
            <a:r>
              <a:rPr lang="de-DE" sz="4800" b="1" dirty="0">
                <a:solidFill>
                  <a:srgbClr val="5AC2EF"/>
                </a:solidFill>
                <a:latin typeface="+mn-lt"/>
              </a:rPr>
              <a:t>Was ist Klimagerechtigkeit für dich persönlich? Was kannst du und ich für mehr Klimagerechtigkeit tun?</a:t>
            </a:r>
          </a:p>
        </p:txBody>
      </p:sp>
    </p:spTree>
    <p:extLst>
      <p:ext uri="{BB962C8B-B14F-4D97-AF65-F5344CB8AC3E}">
        <p14:creationId xmlns:p14="http://schemas.microsoft.com/office/powerpoint/2010/main" val="409901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DEDED"/>
            </a:gs>
            <a:gs pos="100000">
              <a:srgbClr val="EDEDED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14229C24-3065-4672-BF5B-67824099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459" y="579819"/>
            <a:ext cx="5920223" cy="580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099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2AF2C58-C321-4FFE-93C7-2B215E05A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5490" y="618836"/>
            <a:ext cx="8241019" cy="5264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905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6D869F-4F6D-4EF7-A019-63118BBC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3022683"/>
          </a:xfrm>
        </p:spPr>
        <p:txBody>
          <a:bodyPr>
            <a:noAutofit/>
          </a:bodyPr>
          <a:lstStyle/>
          <a:p>
            <a:r>
              <a:rPr lang="de-DE" sz="4800" b="1" dirty="0">
                <a:solidFill>
                  <a:srgbClr val="5AC2EF"/>
                </a:solidFill>
                <a:latin typeface="+mn-lt"/>
              </a:rPr>
              <a:t>Und Action: </a:t>
            </a:r>
            <a:br>
              <a:rPr lang="de-DE" sz="4800" b="1" dirty="0">
                <a:solidFill>
                  <a:srgbClr val="5AC2EF"/>
                </a:solidFill>
                <a:latin typeface="+mn-lt"/>
              </a:rPr>
            </a:br>
            <a:r>
              <a:rPr lang="de-DE" sz="4800" b="1" dirty="0">
                <a:solidFill>
                  <a:srgbClr val="5AC2EF"/>
                </a:solidFill>
                <a:latin typeface="+mn-lt"/>
              </a:rPr>
              <a:t>„Churches </a:t>
            </a:r>
            <a:r>
              <a:rPr lang="de-DE" sz="4800" b="1" dirty="0" err="1">
                <a:solidFill>
                  <a:srgbClr val="5AC2EF"/>
                </a:solidFill>
                <a:latin typeface="+mn-lt"/>
              </a:rPr>
              <a:t>For</a:t>
            </a:r>
            <a:r>
              <a:rPr lang="de-DE" sz="4800" b="1" dirty="0">
                <a:solidFill>
                  <a:srgbClr val="5AC2EF"/>
                </a:solidFill>
                <a:latin typeface="+mn-lt"/>
              </a:rPr>
              <a:t> Future“ - Welche Aufgaben beinhaltet das für dich?</a:t>
            </a:r>
          </a:p>
        </p:txBody>
      </p:sp>
    </p:spTree>
    <p:extLst>
      <p:ext uri="{BB962C8B-B14F-4D97-AF65-F5344CB8AC3E}">
        <p14:creationId xmlns:p14="http://schemas.microsoft.com/office/powerpoint/2010/main" val="414272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6D869F-4F6D-4EF7-A019-63118BBCE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3495"/>
            <a:ext cx="10515600" cy="3022683"/>
          </a:xfrm>
        </p:spPr>
        <p:txBody>
          <a:bodyPr>
            <a:noAutofit/>
          </a:bodyPr>
          <a:lstStyle/>
          <a:p>
            <a:r>
              <a:rPr lang="de-DE" sz="4800" b="1" dirty="0">
                <a:solidFill>
                  <a:srgbClr val="5AC2EF"/>
                </a:solidFill>
                <a:latin typeface="+mn-lt"/>
              </a:rPr>
              <a:t>Abschluss</a:t>
            </a:r>
            <a:br>
              <a:rPr lang="de-DE" sz="4800" b="1" dirty="0">
                <a:solidFill>
                  <a:srgbClr val="5AC2EF"/>
                </a:solidFill>
                <a:latin typeface="+mn-lt"/>
              </a:rPr>
            </a:br>
            <a:br>
              <a:rPr lang="de-DE" sz="4800" b="1" dirty="0">
                <a:solidFill>
                  <a:srgbClr val="5AC2EF"/>
                </a:solidFill>
                <a:latin typeface="+mn-lt"/>
              </a:rPr>
            </a:br>
            <a:br>
              <a:rPr lang="de-DE" sz="4800" b="1" dirty="0">
                <a:solidFill>
                  <a:srgbClr val="5AC2EF"/>
                </a:solidFill>
                <a:latin typeface="+mn-lt"/>
              </a:rPr>
            </a:br>
            <a:endParaRPr lang="de-DE" sz="4800" b="1" dirty="0">
              <a:solidFill>
                <a:srgbClr val="5AC2EF"/>
              </a:solidFill>
              <a:latin typeface="+mn-lt"/>
            </a:endParaRPr>
          </a:p>
        </p:txBody>
      </p:sp>
      <p:pic>
        <p:nvPicPr>
          <p:cNvPr id="3" name="Grafik 2" descr="Ein Bild, das Person, Bekleidung enthält.&#10;&#10;Automatisch generierte Beschreibung">
            <a:extLst>
              <a:ext uri="{FF2B5EF4-FFF2-40B4-BE49-F238E27FC236}">
                <a16:creationId xmlns:a16="http://schemas.microsoft.com/office/drawing/2014/main" id="{AF597D4E-8C15-40BD-A4A9-FE9282DBD8E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836"/>
            <a:ext cx="5435064" cy="3623163"/>
          </a:xfrm>
          <a:prstGeom prst="rect">
            <a:avLst/>
          </a:prstGeom>
        </p:spPr>
      </p:pic>
      <p:pic>
        <p:nvPicPr>
          <p:cNvPr id="9" name="Grafik 8" descr="Ein Bild, das Person, Mann enthält.&#10;&#10;Automatisch generierte Beschreibung">
            <a:extLst>
              <a:ext uri="{FF2B5EF4-FFF2-40B4-BE49-F238E27FC236}">
                <a16:creationId xmlns:a16="http://schemas.microsoft.com/office/drawing/2014/main" id="{0C3041B1-811A-4DC9-B291-3906237678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44" y="185595"/>
            <a:ext cx="6837436" cy="4560583"/>
          </a:xfrm>
          <a:prstGeom prst="rect">
            <a:avLst/>
          </a:prstGeom>
        </p:spPr>
      </p:pic>
      <p:pic>
        <p:nvPicPr>
          <p:cNvPr id="10" name="Grafik 9">
            <a:hlinkClick r:id="rId4"/>
            <a:extLst>
              <a:ext uri="{FF2B5EF4-FFF2-40B4-BE49-F238E27FC236}">
                <a16:creationId xmlns:a16="http://schemas.microsoft.com/office/drawing/2014/main" id="{3934F9D3-A512-4FB2-AFF4-B40C532533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9082" y="2016576"/>
            <a:ext cx="3351964" cy="3351964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5748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Königin enthält.&#10;&#10;Automatisch generierte Beschreibung">
            <a:extLst>
              <a:ext uri="{FF2B5EF4-FFF2-40B4-BE49-F238E27FC236}">
                <a16:creationId xmlns:a16="http://schemas.microsoft.com/office/drawing/2014/main" id="{14229C24-3065-4672-BF5B-67824099B7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5982"/>
            <a:ext cx="5920223" cy="580603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FD2FAB1-8B8D-4107-8D12-7CAA9F052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036" y="1745673"/>
            <a:ext cx="6197600" cy="3387802"/>
          </a:xfrm>
        </p:spPr>
        <p:txBody>
          <a:bodyPr>
            <a:normAutofit/>
          </a:bodyPr>
          <a:lstStyle/>
          <a:p>
            <a:r>
              <a:rPr lang="de-DE" sz="5400" b="1" dirty="0">
                <a:solidFill>
                  <a:srgbClr val="5AC2EF"/>
                </a:solidFill>
                <a:latin typeface="+mn-lt"/>
              </a:rPr>
              <a:t>Churches </a:t>
            </a:r>
            <a:r>
              <a:rPr lang="de-DE" sz="5400" b="1" dirty="0" err="1">
                <a:solidFill>
                  <a:srgbClr val="5AC2EF"/>
                </a:solidFill>
                <a:latin typeface="+mn-lt"/>
              </a:rPr>
              <a:t>For</a:t>
            </a:r>
            <a:r>
              <a:rPr lang="de-DE" sz="5400" b="1" dirty="0">
                <a:solidFill>
                  <a:srgbClr val="5AC2EF"/>
                </a:solidFill>
                <a:latin typeface="+mn-lt"/>
              </a:rPr>
              <a:t> Future </a:t>
            </a:r>
            <a:br>
              <a:rPr lang="de-DE" sz="6600" b="1" dirty="0">
                <a:solidFill>
                  <a:srgbClr val="5AC2EF"/>
                </a:solidFill>
                <a:latin typeface="+mn-lt"/>
              </a:rPr>
            </a:br>
            <a:r>
              <a:rPr lang="de-DE" sz="4800" b="1" dirty="0">
                <a:solidFill>
                  <a:srgbClr val="5AC2EF"/>
                </a:solidFill>
                <a:latin typeface="+mn-lt"/>
              </a:rPr>
              <a:t>→	</a:t>
            </a:r>
            <a:r>
              <a:rPr lang="de-DE" sz="4400" b="1" dirty="0">
                <a:solidFill>
                  <a:srgbClr val="5AC2EF"/>
                </a:solidFill>
                <a:latin typeface="+mn-lt"/>
              </a:rPr>
              <a:t>Seid dabei!</a:t>
            </a:r>
            <a:br>
              <a:rPr lang="de-DE" sz="4400" b="1" dirty="0">
                <a:solidFill>
                  <a:srgbClr val="5AC2EF"/>
                </a:solidFill>
                <a:latin typeface="+mn-lt"/>
              </a:rPr>
            </a:br>
            <a:r>
              <a:rPr lang="de-DE" sz="4400" b="1" dirty="0">
                <a:solidFill>
                  <a:srgbClr val="5AC2EF"/>
                </a:solidFill>
                <a:latin typeface="+mn-lt"/>
              </a:rPr>
              <a:t>→	Meldet euch mit euren Klimabotschaften an! </a:t>
            </a:r>
            <a:endParaRPr lang="de-D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30610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2EC-CC00-4575-A05B-7DB69FE4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5D3909-D9AB-4DA4-B68D-695DCC1E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FREEPIK. [Online Quelle][Zugriff am 21.04.2021]. </a:t>
            </a: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Verfügbar unter: </a:t>
            </a:r>
          </a:p>
          <a:p>
            <a:pPr marL="0" indent="0">
              <a:buNone/>
            </a:pPr>
            <a:r>
              <a:rPr lang="de-DE" sz="2400" dirty="0"/>
              <a:t>	https://de.freepik.com/fotos/licht</a:t>
            </a:r>
          </a:p>
          <a:p>
            <a:pPr marL="0" indent="0">
              <a:buNone/>
            </a:pPr>
            <a:r>
              <a:rPr lang="de-DE" sz="2400" dirty="0"/>
              <a:t>	Licht Foto erstellt von </a:t>
            </a:r>
            <a:r>
              <a:rPr lang="de-DE" sz="2400" dirty="0" err="1"/>
              <a:t>stockking</a:t>
            </a:r>
            <a:r>
              <a:rPr lang="de-DE" sz="2400" dirty="0"/>
              <a:t> - de.freepik.com</a:t>
            </a:r>
          </a:p>
          <a:p>
            <a:pPr marL="0" indent="0">
              <a:buNone/>
            </a:pPr>
            <a:r>
              <a:rPr lang="de-DE" sz="2400" dirty="0"/>
              <a:t>	</a:t>
            </a:r>
          </a:p>
          <a:p>
            <a:pPr marL="0" indent="0">
              <a:buNone/>
            </a:pPr>
            <a:r>
              <a:rPr lang="de-DE" sz="2400" dirty="0"/>
              <a:t>	https://de.freepik.com/fotos/menschen</a:t>
            </a:r>
          </a:p>
          <a:p>
            <a:pPr marL="0" indent="0">
              <a:buNone/>
            </a:pPr>
            <a:r>
              <a:rPr lang="de-DE" sz="2400" dirty="0"/>
              <a:t>	Menschen Foto erstellt 	von </a:t>
            </a:r>
            <a:r>
              <a:rPr lang="de-DE" sz="2400" dirty="0" err="1"/>
              <a:t>wayhomestudio</a:t>
            </a:r>
            <a:r>
              <a:rPr lang="de-DE" sz="2400" dirty="0"/>
              <a:t> - de.freepik.com</a:t>
            </a:r>
          </a:p>
        </p:txBody>
      </p:sp>
    </p:spTree>
    <p:extLst>
      <p:ext uri="{BB962C8B-B14F-4D97-AF65-F5344CB8AC3E}">
        <p14:creationId xmlns:p14="http://schemas.microsoft.com/office/powerpoint/2010/main" val="347695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E20A34-3C8F-4021-90F2-CA531FAB93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6762"/>
            <a:ext cx="9144000" cy="3914859"/>
          </a:xfrm>
        </p:spPr>
        <p:txBody>
          <a:bodyPr>
            <a:normAutofit fontScale="90000"/>
          </a:bodyPr>
          <a:lstStyle/>
          <a:p>
            <a:r>
              <a:rPr lang="de-DE" sz="8000" b="1" dirty="0">
                <a:solidFill>
                  <a:srgbClr val="5AC2EF"/>
                </a:solidFill>
                <a:latin typeface="+mn-lt"/>
              </a:rPr>
              <a:t>K L I M A </a:t>
            </a:r>
            <a:br>
              <a:rPr lang="de-DE" sz="8000" b="1" dirty="0">
                <a:solidFill>
                  <a:srgbClr val="5AC2EF"/>
                </a:solidFill>
                <a:latin typeface="+mn-lt"/>
              </a:rPr>
            </a:br>
            <a:r>
              <a:rPr lang="de-DE" sz="8000" b="1" dirty="0">
                <a:solidFill>
                  <a:srgbClr val="5AC2EF"/>
                </a:solidFill>
                <a:latin typeface="+mn-lt"/>
              </a:rPr>
              <a:t>-</a:t>
            </a:r>
            <a:br>
              <a:rPr lang="de-DE" sz="8000" b="1" dirty="0">
                <a:solidFill>
                  <a:srgbClr val="5AC2EF"/>
                </a:solidFill>
                <a:latin typeface="+mn-lt"/>
              </a:rPr>
            </a:b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 E R E C H T I G K E I T</a:t>
            </a:r>
            <a:b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b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8000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 E T Z T</a:t>
            </a:r>
            <a:endParaRPr lang="de-DE" sz="8000" b="1" dirty="0">
              <a:solidFill>
                <a:srgbClr val="5AC2E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0655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21B2EC-CC00-4575-A05B-7DB69FE4B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QUELLEN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C5D3909-D9AB-4DA4-B68D-695DCC1EC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FIAN, 2018. Jahresthema 2018: Klimagerechtigkeit.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SCIENTISTS FOR FUTURE, 2018. Klimagerechtigkeit. [Online 	Quelle][Zugriff 	am 19.04.2021]. Verfügbar unter: 	https://www.die-</a:t>
            </a:r>
            <a:r>
              <a:rPr lang="de-DE" dirty="0">
                <a:solidFill>
                  <a:srgbClr val="EEEEEE"/>
                </a:solidFill>
              </a:rPr>
              <a:t>	</a:t>
            </a:r>
            <a:r>
              <a:rPr lang="de-DE" dirty="0"/>
              <a:t>gdi.de/uploads/media/S4F-Klimagerechtigkeit_132_Folien_--	_2020-</a:t>
            </a:r>
            <a:r>
              <a:rPr lang="de-DE" dirty="0">
                <a:solidFill>
                  <a:srgbClr val="EEEEEE"/>
                </a:solidFill>
              </a:rPr>
              <a:t>	</a:t>
            </a:r>
            <a:r>
              <a:rPr lang="de-DE" dirty="0"/>
              <a:t>08-19.pdf.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THE ECOEXPERTS, 2020. World </a:t>
            </a:r>
            <a:r>
              <a:rPr lang="de-DE" dirty="0" err="1"/>
              <a:t>Map</a:t>
            </a:r>
            <a:r>
              <a:rPr lang="de-DE" dirty="0"/>
              <a:t>. [Online Quelle][Zugriff am 	20.4.2021].Verfügbar unter: 	https://www.intelligentliving.co/maps-	countries-</a:t>
            </a:r>
            <a:r>
              <a:rPr lang="de-DE" dirty="0" err="1"/>
              <a:t>survive</a:t>
            </a:r>
            <a:r>
              <a:rPr lang="de-DE" dirty="0"/>
              <a:t>-</a:t>
            </a:r>
            <a:r>
              <a:rPr lang="de-DE" dirty="0" err="1"/>
              <a:t>climate</a:t>
            </a:r>
            <a:r>
              <a:rPr lang="de-DE" dirty="0"/>
              <a:t>-</a:t>
            </a:r>
            <a:r>
              <a:rPr lang="de-DE" dirty="0">
                <a:solidFill>
                  <a:srgbClr val="EEEEEE"/>
                </a:solidFill>
              </a:rPr>
              <a:t>	</a:t>
            </a:r>
            <a:r>
              <a:rPr lang="de-DE" dirty="0" err="1"/>
              <a:t>change</a:t>
            </a:r>
            <a:r>
              <a:rPr lang="de-DE" dirty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3820083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80D97-5734-40ED-A76C-9D3FF4DF6A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8054"/>
          </a:xfrm>
        </p:spPr>
        <p:txBody>
          <a:bodyPr>
            <a:normAutofit/>
          </a:bodyPr>
          <a:lstStyle/>
          <a:p>
            <a:r>
              <a:rPr lang="de-DE" b="1" dirty="0">
                <a:solidFill>
                  <a:srgbClr val="5AC2EF"/>
                </a:solidFill>
                <a:latin typeface="+mn-lt"/>
              </a:rPr>
              <a:t>Welche Stichworte kommen euch in den Sinn?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0EE3E-10AA-435B-ABAD-8A54D286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EDED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	</a:t>
            </a:r>
            <a:endParaRPr lang="de-DE" dirty="0">
              <a:solidFill>
                <a:srgbClr val="EDEDED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EDEDED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 descr="Präsentation mit Medien">
            <a:hlinkClick r:id="rId4"/>
            <a:extLst>
              <a:ext uri="{FF2B5EF4-FFF2-40B4-BE49-F238E27FC236}">
                <a16:creationId xmlns:a16="http://schemas.microsoft.com/office/drawing/2014/main" id="{2DB4DAEB-877B-4F18-80C6-1B7B47BD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102824" y="1825625"/>
            <a:ext cx="3986352" cy="398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7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F80D97-5734-40ED-A76C-9D3FF4DF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5AC2EF"/>
                </a:solidFill>
                <a:latin typeface="+mn-lt"/>
              </a:rPr>
              <a:t>Hintergrund: Erderwärmung - Klimawandel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0F0EE3E-10AA-435B-ABAD-8A54D286A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de-DE" dirty="0"/>
            </a:br>
            <a:endParaRPr lang="de-DE" dirty="0"/>
          </a:p>
          <a:p>
            <a:pPr marL="0" indent="0">
              <a:buNone/>
            </a:pPr>
            <a:r>
              <a:rPr lang="de-DE" dirty="0">
                <a:solidFill>
                  <a:srgbClr val="EDEDED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	</a:t>
            </a:r>
            <a:endParaRPr lang="de-DE" dirty="0">
              <a:solidFill>
                <a:srgbClr val="EDEDED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EDEDED"/>
              </a:solidFill>
            </a:endParaRP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Der durch Menschen verursachte Klimawandel wird inzwischen von über 90% der Forscher*Innen überzeugt vertreten.</a:t>
            </a:r>
          </a:p>
        </p:txBody>
      </p:sp>
      <p:pic>
        <p:nvPicPr>
          <p:cNvPr id="5" name="Grafik 4" descr="Präsentation mit Medien">
            <a:hlinkClick r:id="rId4"/>
            <a:extLst>
              <a:ext uri="{FF2B5EF4-FFF2-40B4-BE49-F238E27FC236}">
                <a16:creationId xmlns:a16="http://schemas.microsoft.com/office/drawing/2014/main" id="{2DB4DAEB-877B-4F18-80C6-1B7B47BDA8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376691" y="1482141"/>
            <a:ext cx="3203093" cy="3203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1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7A5FD51-A5C4-498A-BCC4-A97E2CBB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86853" cy="6164012"/>
          </a:xfrm>
        </p:spPr>
        <p:txBody>
          <a:bodyPr vert="vert270">
            <a:normAutofit fontScale="90000"/>
          </a:bodyPr>
          <a:lstStyle/>
          <a:p>
            <a:r>
              <a:rPr lang="de-DE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ist Klimagerechtigkeit?</a:t>
            </a:r>
            <a:endParaRPr lang="de-DE" dirty="0"/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43173C69-79FB-4706-98EC-AEBCDC76FA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4637" y="0"/>
            <a:ext cx="100273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42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6E812F80-F25F-47F1-83D2-67EF0F3162AC}"/>
              </a:ext>
            </a:extLst>
          </p:cNvPr>
          <p:cNvSpPr/>
          <p:nvPr/>
        </p:nvSpPr>
        <p:spPr>
          <a:xfrm>
            <a:off x="8144966" y="1916575"/>
            <a:ext cx="3593433" cy="35934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SCHWELLEN</a:t>
            </a:r>
          </a:p>
          <a:p>
            <a:pPr algn="ctr"/>
            <a:r>
              <a:rPr lang="de-DE" sz="2800" dirty="0"/>
              <a:t>LÄNDER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2ACAA8F-BC41-4B8C-BC32-22C4C31F1C44}"/>
              </a:ext>
            </a:extLst>
          </p:cNvPr>
          <p:cNvSpPr/>
          <p:nvPr/>
        </p:nvSpPr>
        <p:spPr>
          <a:xfrm>
            <a:off x="1130300" y="1916576"/>
            <a:ext cx="3593433" cy="3593433"/>
          </a:xfrm>
          <a:prstGeom prst="ellipse">
            <a:avLst/>
          </a:prstGeom>
          <a:solidFill>
            <a:srgbClr val="5A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INDUSTRIE</a:t>
            </a:r>
          </a:p>
          <a:p>
            <a:pPr algn="ctr"/>
            <a:r>
              <a:rPr lang="de-DE" sz="2800" dirty="0"/>
              <a:t>NATIONEN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A5FD51-A5C4-498A-BCC4-A97E2CBB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470"/>
            <a:ext cx="10515600" cy="1325563"/>
          </a:xfrm>
        </p:spPr>
        <p:txBody>
          <a:bodyPr/>
          <a:lstStyle/>
          <a:p>
            <a:r>
              <a:rPr lang="de-DE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ist Klimagerechtigkeit?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9993DD-E1A1-42A6-8D55-34539FB7A9B7}"/>
              </a:ext>
            </a:extLst>
          </p:cNvPr>
          <p:cNvSpPr/>
          <p:nvPr/>
        </p:nvSpPr>
        <p:spPr>
          <a:xfrm>
            <a:off x="2165683" y="2310063"/>
            <a:ext cx="8640000" cy="432000"/>
          </a:xfrm>
          <a:prstGeom prst="rect">
            <a:avLst/>
          </a:prstGeom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 dirty="0"/>
              <a:t>75%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20E20D-10C9-400D-BFA3-DD689D3EB8F1}"/>
              </a:ext>
            </a:extLst>
          </p:cNvPr>
          <p:cNvSpPr/>
          <p:nvPr/>
        </p:nvSpPr>
        <p:spPr>
          <a:xfrm>
            <a:off x="2165683" y="2310063"/>
            <a:ext cx="2160000" cy="450000"/>
          </a:xfrm>
          <a:prstGeom prst="rect">
            <a:avLst/>
          </a:prstGeom>
          <a:solidFill>
            <a:srgbClr val="5AC2EF"/>
          </a:solidFill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25 %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F440712-711D-4CE9-B158-49A530B1A474}"/>
              </a:ext>
            </a:extLst>
          </p:cNvPr>
          <p:cNvSpPr/>
          <p:nvPr/>
        </p:nvSpPr>
        <p:spPr>
          <a:xfrm>
            <a:off x="2165683" y="4790467"/>
            <a:ext cx="8640000" cy="450000"/>
          </a:xfrm>
          <a:prstGeom prst="rect">
            <a:avLst/>
          </a:prstGeom>
          <a:solidFill>
            <a:srgbClr val="5AC2EF"/>
          </a:solidFill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80%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9DA4B1-2E5B-4D81-967E-F3681CA278F6}"/>
              </a:ext>
            </a:extLst>
          </p:cNvPr>
          <p:cNvSpPr/>
          <p:nvPr/>
        </p:nvSpPr>
        <p:spPr>
          <a:xfrm>
            <a:off x="9064983" y="4806185"/>
            <a:ext cx="1728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 dirty="0"/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40830693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llipse 14">
            <a:extLst>
              <a:ext uri="{FF2B5EF4-FFF2-40B4-BE49-F238E27FC236}">
                <a16:creationId xmlns:a16="http://schemas.microsoft.com/office/drawing/2014/main" id="{6E812F80-F25F-47F1-83D2-67EF0F3162AC}"/>
              </a:ext>
            </a:extLst>
          </p:cNvPr>
          <p:cNvSpPr/>
          <p:nvPr/>
        </p:nvSpPr>
        <p:spPr>
          <a:xfrm>
            <a:off x="8144966" y="1916575"/>
            <a:ext cx="3593433" cy="359343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SCHWELLEN</a:t>
            </a:r>
          </a:p>
          <a:p>
            <a:pPr algn="ctr"/>
            <a:r>
              <a:rPr lang="de-DE" sz="2800" dirty="0"/>
              <a:t>LÄNDER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82ACAA8F-BC41-4B8C-BC32-22C4C31F1C44}"/>
              </a:ext>
            </a:extLst>
          </p:cNvPr>
          <p:cNvSpPr/>
          <p:nvPr/>
        </p:nvSpPr>
        <p:spPr>
          <a:xfrm>
            <a:off x="1130300" y="1916576"/>
            <a:ext cx="3593433" cy="3593433"/>
          </a:xfrm>
          <a:prstGeom prst="ellipse">
            <a:avLst/>
          </a:prstGeom>
          <a:solidFill>
            <a:srgbClr val="5AC2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/>
              <a:t>INDUSTRIE</a:t>
            </a:r>
          </a:p>
          <a:p>
            <a:pPr algn="ctr"/>
            <a:r>
              <a:rPr lang="de-DE" sz="2800" dirty="0"/>
              <a:t>NATIONEN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7A5FD51-A5C4-498A-BCC4-A97E2CBBB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1470"/>
            <a:ext cx="10515600" cy="1325563"/>
          </a:xfrm>
        </p:spPr>
        <p:txBody>
          <a:bodyPr/>
          <a:lstStyle/>
          <a:p>
            <a:r>
              <a:rPr lang="de-DE" b="1" spc="75" dirty="0">
                <a:solidFill>
                  <a:srgbClr val="5AC2E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Was ist Klimagerechtigkeit?</a:t>
            </a:r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09993DD-E1A1-42A6-8D55-34539FB7A9B7}"/>
              </a:ext>
            </a:extLst>
          </p:cNvPr>
          <p:cNvSpPr/>
          <p:nvPr/>
        </p:nvSpPr>
        <p:spPr>
          <a:xfrm>
            <a:off x="2165683" y="2310063"/>
            <a:ext cx="8640000" cy="432000"/>
          </a:xfrm>
          <a:prstGeom prst="rect">
            <a:avLst/>
          </a:prstGeom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 dirty="0"/>
              <a:t>75%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5520E20D-10C9-400D-BFA3-DD689D3EB8F1}"/>
              </a:ext>
            </a:extLst>
          </p:cNvPr>
          <p:cNvSpPr/>
          <p:nvPr/>
        </p:nvSpPr>
        <p:spPr>
          <a:xfrm>
            <a:off x="2165683" y="2310063"/>
            <a:ext cx="2160000" cy="450000"/>
          </a:xfrm>
          <a:prstGeom prst="rect">
            <a:avLst/>
          </a:prstGeom>
          <a:solidFill>
            <a:srgbClr val="5AC2EF"/>
          </a:solidFill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25 %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9F440712-711D-4CE9-B158-49A530B1A474}"/>
              </a:ext>
            </a:extLst>
          </p:cNvPr>
          <p:cNvSpPr/>
          <p:nvPr/>
        </p:nvSpPr>
        <p:spPr>
          <a:xfrm>
            <a:off x="2165683" y="4790467"/>
            <a:ext cx="8640000" cy="450000"/>
          </a:xfrm>
          <a:prstGeom prst="rect">
            <a:avLst/>
          </a:prstGeom>
          <a:solidFill>
            <a:srgbClr val="5AC2EF"/>
          </a:solidFill>
          <a:ln w="28575">
            <a:solidFill>
              <a:srgbClr val="EDED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2000" b="1" dirty="0"/>
              <a:t>80%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269DA4B1-2E5B-4D81-967E-F3681CA278F6}"/>
              </a:ext>
            </a:extLst>
          </p:cNvPr>
          <p:cNvSpPr/>
          <p:nvPr/>
        </p:nvSpPr>
        <p:spPr>
          <a:xfrm>
            <a:off x="9064983" y="4806185"/>
            <a:ext cx="1728000" cy="43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2000" b="1" dirty="0"/>
              <a:t>20%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A6098644-6F87-431D-9076-2359BA8CD3F4}"/>
              </a:ext>
            </a:extLst>
          </p:cNvPr>
          <p:cNvSpPr txBox="1"/>
          <p:nvPr/>
        </p:nvSpPr>
        <p:spPr>
          <a:xfrm>
            <a:off x="4723733" y="1930400"/>
            <a:ext cx="342123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Weltbevölkerung</a:t>
            </a:r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endParaRPr lang="de-DE" sz="2000" b="1" dirty="0"/>
          </a:p>
          <a:p>
            <a:pPr algn="ctr"/>
            <a:r>
              <a:rPr lang="de-DE" sz="2000" b="1" dirty="0"/>
              <a:t>CO2 Ausstoß 1850 - 2000</a:t>
            </a:r>
          </a:p>
        </p:txBody>
      </p:sp>
    </p:spTree>
    <p:extLst>
      <p:ext uri="{BB962C8B-B14F-4D97-AF65-F5344CB8AC3E}">
        <p14:creationId xmlns:p14="http://schemas.microsoft.com/office/powerpoint/2010/main" val="475869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1EA46A-72E6-4114-B5B0-58BEFA2C69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>
                <a:solidFill>
                  <a:srgbClr val="5AC2EF"/>
                </a:solidFill>
                <a:latin typeface="+mn-lt"/>
              </a:rPr>
              <a:t>Was ist Klimagerechtigkeit?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FA96E2A-8AF0-487C-8E3B-D0080E9BA2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35"/>
          <a:stretch/>
        </p:blipFill>
        <p:spPr>
          <a:xfrm>
            <a:off x="633205" y="1439852"/>
            <a:ext cx="9147561" cy="50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73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26D869F-4F6D-4EF7-A019-63118BBCE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dirty="0">
                <a:solidFill>
                  <a:srgbClr val="5AC2EF"/>
                </a:solidFill>
                <a:latin typeface="+mn-lt"/>
              </a:rPr>
              <a:t>„Der Klimawandel bedroht die Verwirklichung einer Bandbreite von Rechten, inklusive der Rechte auf Leben, Gesundheit, Wasser, Nahrung, Wohnen, Entwicklung und Selbstbestimmung.“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49A849E-6D35-4DF2-A4AE-FAA33F4BD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199063"/>
            <a:ext cx="10515600" cy="1500187"/>
          </a:xfrm>
        </p:spPr>
        <p:txBody>
          <a:bodyPr/>
          <a:lstStyle/>
          <a:p>
            <a:r>
              <a:rPr lang="de-DE" dirty="0">
                <a:solidFill>
                  <a:schemeClr val="tx1"/>
                </a:solidFill>
              </a:rPr>
              <a:t>John Knox</a:t>
            </a:r>
          </a:p>
          <a:p>
            <a:r>
              <a:rPr lang="de-DE" dirty="0">
                <a:solidFill>
                  <a:schemeClr val="tx1"/>
                </a:solidFill>
              </a:rPr>
              <a:t>UN-Sonderberichterstatter zu Menschenrechten und Umwelt 2016</a:t>
            </a:r>
          </a:p>
        </p:txBody>
      </p:sp>
    </p:spTree>
    <p:extLst>
      <p:ext uri="{BB962C8B-B14F-4D97-AF65-F5344CB8AC3E}">
        <p14:creationId xmlns:p14="http://schemas.microsoft.com/office/powerpoint/2010/main" val="1474356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Office PowerPoint</Application>
  <PresentationFormat>Breitbild</PresentationFormat>
  <Paragraphs>95</Paragraphs>
  <Slides>20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Office</vt:lpstr>
      <vt:lpstr>H E R Z L I C H  W I L L K O M M E N </vt:lpstr>
      <vt:lpstr>K L I M A  - G E R E C H T I G K E I T - J E T Z T</vt:lpstr>
      <vt:lpstr>Welche Stichworte kommen euch in den Sinn?</vt:lpstr>
      <vt:lpstr>Hintergrund: Erderwärmung - Klimawandel</vt:lpstr>
      <vt:lpstr>Was ist Klimagerechtigkeit?</vt:lpstr>
      <vt:lpstr>Was ist Klimagerechtigkeit?</vt:lpstr>
      <vt:lpstr>Was ist Klimagerechtigkeit?</vt:lpstr>
      <vt:lpstr>Was ist Klimagerechtigkeit?</vt:lpstr>
      <vt:lpstr>„Der Klimawandel bedroht die Verwirklichung einer Bandbreite von Rechten, inklusive der Rechte auf Leben, Gesundheit, Wasser, Nahrung, Wohnen, Entwicklung und Selbstbestimmung.“</vt:lpstr>
      <vt:lpstr>Inwieweit kann man Klimaschutz als Menschenrecht ansehen?</vt:lpstr>
      <vt:lpstr>ANDACHT</vt:lpstr>
      <vt:lpstr>Psalm 8, 3-10</vt:lpstr>
      <vt:lpstr>Und Action:  Was ist Klimagerechtigkeit für dich persönlich? Was kannst du und ich für mehr Klimagerechtigkeit tun?</vt:lpstr>
      <vt:lpstr>PowerPoint-Präsentation</vt:lpstr>
      <vt:lpstr>PowerPoint-Präsentation</vt:lpstr>
      <vt:lpstr>Und Action:  „Churches For Future“ - Welche Aufgaben beinhaltet das für dich?</vt:lpstr>
      <vt:lpstr>Abschluss   </vt:lpstr>
      <vt:lpstr>Churches For Future  → Seid dabei! → Meldet euch mit euren Klimabotschaften an! </vt:lpstr>
      <vt:lpstr>QUELLEN</vt:lpstr>
      <vt:lpstr>QUELLEN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Lehrer</dc:creator>
  <cp:lastModifiedBy>cati</cp:lastModifiedBy>
  <cp:revision>94</cp:revision>
  <dcterms:created xsi:type="dcterms:W3CDTF">2021-03-13T09:25:07Z</dcterms:created>
  <dcterms:modified xsi:type="dcterms:W3CDTF">2021-05-04T15:39:14Z</dcterms:modified>
</cp:coreProperties>
</file>